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2" r:id="rId6"/>
    <p:sldId id="263" r:id="rId7"/>
    <p:sldId id="274" r:id="rId8"/>
    <p:sldId id="261" r:id="rId9"/>
    <p:sldId id="264" r:id="rId10"/>
    <p:sldId id="265" r:id="rId11"/>
    <p:sldId id="266" r:id="rId12"/>
    <p:sldId id="258" r:id="rId13"/>
    <p:sldId id="267" r:id="rId14"/>
    <p:sldId id="268" r:id="rId15"/>
    <p:sldId id="269" r:id="rId16"/>
    <p:sldId id="270" r:id="rId17"/>
    <p:sldId id="271" r:id="rId18"/>
    <p:sldId id="273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-46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E49C-6A05-3F40-8B80-61C7D795A056}" type="datetimeFigureOut">
              <a:rPr lang="en-US" smtClean="0"/>
              <a:t>6/16/15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E050E-4E91-BD43-8B68-9F20834D5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439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E49C-6A05-3F40-8B80-61C7D795A056}" type="datetimeFigureOut">
              <a:rPr lang="en-US" smtClean="0"/>
              <a:t>6/16/15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E050E-4E91-BD43-8B68-9F20834D5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935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E49C-6A05-3F40-8B80-61C7D795A056}" type="datetimeFigureOut">
              <a:rPr lang="en-US" smtClean="0"/>
              <a:t>6/16/15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E050E-4E91-BD43-8B68-9F20834D5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89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E49C-6A05-3F40-8B80-61C7D795A056}" type="datetimeFigureOut">
              <a:rPr lang="en-US" smtClean="0"/>
              <a:t>6/16/15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E050E-4E91-BD43-8B68-9F20834D5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182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E49C-6A05-3F40-8B80-61C7D795A056}" type="datetimeFigureOut">
              <a:rPr lang="en-US" smtClean="0"/>
              <a:t>6/16/15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E050E-4E91-BD43-8B68-9F20834D5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49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E49C-6A05-3F40-8B80-61C7D795A056}" type="datetimeFigureOut">
              <a:rPr lang="en-US" smtClean="0"/>
              <a:t>6/16/15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E050E-4E91-BD43-8B68-9F20834D5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62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E49C-6A05-3F40-8B80-61C7D795A056}" type="datetimeFigureOut">
              <a:rPr lang="en-US" smtClean="0"/>
              <a:t>6/16/15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E050E-4E91-BD43-8B68-9F20834D5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146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E49C-6A05-3F40-8B80-61C7D795A056}" type="datetimeFigureOut">
              <a:rPr lang="en-US" smtClean="0"/>
              <a:t>6/16/15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E050E-4E91-BD43-8B68-9F20834D5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51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E49C-6A05-3F40-8B80-61C7D795A056}" type="datetimeFigureOut">
              <a:rPr lang="en-US" smtClean="0"/>
              <a:t>6/16/15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E050E-4E91-BD43-8B68-9F20834D5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81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E49C-6A05-3F40-8B80-61C7D795A056}" type="datetimeFigureOut">
              <a:rPr lang="en-US" smtClean="0"/>
              <a:t>6/16/15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E050E-4E91-BD43-8B68-9F20834D5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962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E49C-6A05-3F40-8B80-61C7D795A056}" type="datetimeFigureOut">
              <a:rPr lang="en-US" smtClean="0"/>
              <a:t>6/16/15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E050E-4E91-BD43-8B68-9F20834D5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944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0E49C-6A05-3F40-8B80-61C7D795A056}" type="datetimeFigureOut">
              <a:rPr lang="en-US" smtClean="0"/>
              <a:t>6/16/15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E050E-4E91-BD43-8B68-9F20834D5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697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leanvideosearch.com/media/action/yt/watch?videoId=u9CF2JgmD3o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leanvideosearch.com/media/action/yt/watch?videoId=t0C9eG7obyk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oney.usnews.com/careers/best-jobs/rankings/best-technology-jobs" TargetMode="External"/><Relationship Id="rId3" Type="http://schemas.openxmlformats.org/officeDocument/2006/relationships/hyperlink" Target="http://www.bls.gov/ooh/computer-and-information-technology/home.htm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ztransmac2.asu.edu/cgi-bin/WebObjects/acres.woa/wa/freeForm3?id=83468" TargetMode="External"/><Relationship Id="rId4" Type="http://schemas.openxmlformats.org/officeDocument/2006/relationships/hyperlink" Target="https://aztransmac2.asu.edu/cgi-bin/WebObjects/acres.woa/wa/freeForm3?id=26042" TargetMode="External"/><Relationship Id="rId5" Type="http://schemas.openxmlformats.org/officeDocument/2006/relationships/hyperlink" Target="https://aztransmac2.asu.edu/cgi-bin/WebObjects/acres.woa/wa/freeForm3?id=47189" TargetMode="External"/><Relationship Id="rId6" Type="http://schemas.openxmlformats.org/officeDocument/2006/relationships/hyperlink" Target="https://aztransmac2.asu.edu/cgi-bin/WebObjects/acres.woa/wa/freeForm?id=24226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ztransmac2.asu.edu/cgi-bin/WebObjects/acres.woa/wa/freeForm3?id=63317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leanvideosearch.com/media/action/yt/watch?videoId=mlfSZChro8E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leanvideosearch.com/media/action/yt/watch?videoId=Z9tbEd-7Em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Information Technology Careers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35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Technology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http://cleanvideosearch.com/media/action/yt/watch?videoId=u9CF2JgmD3o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421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Administrator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http://cleanvideosearch.com/media/action/yt/watch?videoId=t0C9eG7obyk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103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 News Magazine Report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>
                <a:hlinkClick r:id="rId2"/>
              </a:rPr>
              <a:t>http://money.usnews.com/careers/best-jobs/rankings/best-technology-jobs</a:t>
            </a:r>
            <a:r>
              <a:rPr lang="en-US" sz="1800" dirty="0" smtClean="0"/>
              <a:t> </a:t>
            </a:r>
          </a:p>
          <a:p>
            <a:r>
              <a:rPr lang="en-US" sz="1800" dirty="0" smtClean="0">
                <a:hlinkClick r:id="rId3"/>
              </a:rPr>
              <a:t>http://www.bls.gov/ooh/computer-and-information-technology/home.htm</a:t>
            </a:r>
            <a:r>
              <a:rPr lang="en-US" sz="1800" dirty="0" smtClean="0"/>
              <a:t> </a:t>
            </a:r>
            <a:endParaRPr lang="en-US" sz="1800" dirty="0"/>
          </a:p>
          <a:p>
            <a:r>
              <a:rPr lang="en-US" sz="2800" dirty="0" smtClean="0"/>
              <a:t>Compare four careers and fill in the following table: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779768"/>
              </p:ext>
            </p:extLst>
          </p:nvPr>
        </p:nvGraphicFramePr>
        <p:xfrm>
          <a:off x="276099" y="2830177"/>
          <a:ext cx="8517600" cy="3850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3520"/>
                <a:gridCol w="1703520"/>
                <a:gridCol w="1703520"/>
                <a:gridCol w="1703520"/>
                <a:gridCol w="1703520"/>
              </a:tblGrid>
              <a:tr h="94618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Career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Salary Range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Amount </a:t>
                      </a:r>
                      <a:r>
                        <a:rPr lang="en-US" sz="1600" baseline="0" dirty="0" smtClean="0"/>
                        <a:t>of </a:t>
                      </a:r>
                      <a:r>
                        <a:rPr lang="en-US" sz="1600" dirty="0" smtClean="0"/>
                        <a:t>Education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Number of Jobs in USA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Job Growth % Estimate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</a:tr>
              <a:tr h="94618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Computer Support Specialist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53219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Web Developer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</a:tr>
              <a:tr h="76027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Computer Systems Analyst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</a:tr>
              <a:tr h="66583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Database Admin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6840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Required Classes for 5 programs of study at Maricopa County Community Colleges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2200" dirty="0" smtClean="0"/>
              <a:t>Web and Graphic Design</a:t>
            </a:r>
          </a:p>
          <a:p>
            <a:r>
              <a:rPr lang="en-US" sz="2200" dirty="0" smtClean="0">
                <a:hlinkClick r:id="rId2"/>
              </a:rPr>
              <a:t>https://aztransmac2.asu.edu/cgi-bin/WebObjects/acres.woa/wa/freeForm3?id=63317</a:t>
            </a:r>
            <a:endParaRPr lang="en-US" sz="2200" dirty="0" smtClean="0"/>
          </a:p>
          <a:p>
            <a:r>
              <a:rPr lang="en-US" sz="2200" dirty="0" smtClean="0"/>
              <a:t>Programming and Mobile Development</a:t>
            </a:r>
          </a:p>
          <a:p>
            <a:r>
              <a:rPr lang="en-US" sz="2200" dirty="0" smtClean="0">
                <a:hlinkClick r:id="rId3"/>
              </a:rPr>
              <a:t>https://aztransmac2.asu.edu/cgi-bin/WebObjects/acres.woa/wa/freeForm3?id=83468</a:t>
            </a:r>
            <a:endParaRPr lang="en-US" sz="2200" dirty="0" smtClean="0"/>
          </a:p>
          <a:p>
            <a:r>
              <a:rPr lang="en-US" sz="2200" dirty="0" smtClean="0"/>
              <a:t>Computer Programming</a:t>
            </a:r>
          </a:p>
          <a:p>
            <a:r>
              <a:rPr lang="en-US" sz="2200" dirty="0" smtClean="0">
                <a:hlinkClick r:id="rId4"/>
              </a:rPr>
              <a:t>https://aztransmac2.asu.edu/cgi-bin/WebObjects/acres.woa/wa/freeForm3?id=26042</a:t>
            </a:r>
            <a:endParaRPr lang="en-US" sz="2200" dirty="0" smtClean="0"/>
          </a:p>
          <a:p>
            <a:r>
              <a:rPr lang="en-US" sz="2200" dirty="0" smtClean="0"/>
              <a:t>Computer and Network Technology</a:t>
            </a:r>
          </a:p>
          <a:p>
            <a:r>
              <a:rPr lang="en-US" sz="2200" dirty="0" smtClean="0">
                <a:hlinkClick r:id="rId5"/>
              </a:rPr>
              <a:t>https://aztransmac2.asu.edu/cgi-bin/WebObjects/acres.woa/wa/freeForm3?id=47189</a:t>
            </a:r>
            <a:endParaRPr lang="en-US" sz="2200" dirty="0" smtClean="0"/>
          </a:p>
          <a:p>
            <a:r>
              <a:rPr lang="en-US" sz="2200" dirty="0" smtClean="0"/>
              <a:t>Database Development</a:t>
            </a:r>
          </a:p>
          <a:p>
            <a:r>
              <a:rPr lang="en-US" sz="2200" dirty="0" smtClean="0">
                <a:hlinkClick r:id="rId6"/>
              </a:rPr>
              <a:t>https://aztransmac2.asu.edu/cgi-bin/WebObjects/acres.woa/wa/freeForm?id=24226</a:t>
            </a:r>
            <a:endParaRPr lang="en-US" sz="2200" dirty="0" smtClean="0"/>
          </a:p>
          <a:p>
            <a:endParaRPr lang="en-US" dirty="0"/>
          </a:p>
          <a:p>
            <a:r>
              <a:rPr lang="en-US" dirty="0" smtClean="0"/>
              <a:t>Choose two of the programs of study and make a list of required classes.</a:t>
            </a:r>
          </a:p>
          <a:p>
            <a:r>
              <a:rPr lang="en-US" dirty="0" smtClean="0"/>
              <a:t>Which degree looks easier? _____________</a:t>
            </a:r>
          </a:p>
          <a:p>
            <a:r>
              <a:rPr lang="en-US" dirty="0" smtClean="0"/>
              <a:t>Which degree looks more interesting to you? ___________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354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Why should you choose programming from the career point of view?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Because you enjoy the sense of creativity.</a:t>
            </a:r>
          </a:p>
          <a:p>
            <a:r>
              <a:rPr lang="en-US" dirty="0" smtClean="0"/>
              <a:t>Because you work for yourself and don’t bother for interaction with people directly.</a:t>
            </a:r>
          </a:p>
          <a:p>
            <a:r>
              <a:rPr lang="en-US" dirty="0" smtClean="0"/>
              <a:t>Flexibility to work from office or home.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475" y="3851801"/>
            <a:ext cx="4693171" cy="283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77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</a:rPr>
              <a:t>Why should not you choose Programming from the career point of view?</a:t>
            </a: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6328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Pressure from job outsourcing.</a:t>
            </a:r>
          </a:p>
          <a:p>
            <a:r>
              <a:rPr lang="en-US" dirty="0" smtClean="0"/>
              <a:t>Erratic hours</a:t>
            </a:r>
          </a:p>
          <a:p>
            <a:r>
              <a:rPr lang="en-US" dirty="0" smtClean="0"/>
              <a:t>Repetitive</a:t>
            </a:r>
          </a:p>
          <a:p>
            <a:r>
              <a:rPr lang="en-US" dirty="0" smtClean="0"/>
              <a:t>Sharp Deadlines</a:t>
            </a:r>
          </a:p>
          <a:p>
            <a:r>
              <a:rPr lang="en-US" dirty="0" smtClean="0"/>
              <a:t>Keep pace with changing frameworks and technology.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030" y="2208917"/>
            <a:ext cx="3767770" cy="266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33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accent3"/>
                </a:solidFill>
              </a:rPr>
              <a:t>Why should you choose Administration from the career point of view?</a:t>
            </a:r>
            <a:endParaRPr lang="en-US" sz="3600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60358" cy="452596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Always something different</a:t>
            </a:r>
          </a:p>
          <a:p>
            <a:r>
              <a:rPr lang="en-US" dirty="0" smtClean="0"/>
              <a:t>New challenges</a:t>
            </a:r>
          </a:p>
          <a:p>
            <a:r>
              <a:rPr lang="en-US" dirty="0" smtClean="0"/>
              <a:t>Controlling and coordinating with number of professionals.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2100"/>
          <a:stretch/>
        </p:blipFill>
        <p:spPr>
          <a:xfrm>
            <a:off x="4004378" y="1822355"/>
            <a:ext cx="4975492" cy="488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76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accent2"/>
                </a:solidFill>
              </a:rPr>
              <a:t>Why should not you choose Administration from career point of view?</a:t>
            </a:r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Stressful working hours.</a:t>
            </a:r>
          </a:p>
          <a:p>
            <a:r>
              <a:rPr lang="en-US" dirty="0" smtClean="0"/>
              <a:t>Sometimes boring taking backups, restoring, fixing, installing, updating, scanning, etc.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896" y="3793574"/>
            <a:ext cx="5887252" cy="294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42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You can</a:t>
            </a:r>
            <a:r>
              <a:rPr lang="en-US" dirty="0" smtClean="0"/>
              <a:t>’t go wrong if you enjoy the work…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System Administration and Developer are highly sought after professionals. Both will remain in demand forever. </a:t>
            </a:r>
          </a:p>
          <a:p>
            <a:r>
              <a:rPr lang="en-US" dirty="0" smtClean="0"/>
              <a:t>Choose your personal preference and become an expert in your field.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263" y="3633570"/>
            <a:ext cx="3081003" cy="30810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123" y="4348808"/>
            <a:ext cx="3111536" cy="207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670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466008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Four broad Information Technology Job Categories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b="1" dirty="0" smtClean="0"/>
              <a:t>IT Administration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b="1" dirty="0" smtClean="0"/>
              <a:t>Software development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b="1" dirty="0" smtClean="0"/>
              <a:t>Data managers </a:t>
            </a:r>
            <a:endParaRPr lang="en-US" sz="4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4400" b="1" dirty="0" smtClean="0"/>
              <a:t>Engineering </a:t>
            </a:r>
            <a:endParaRPr lang="en-US" sz="4400" dirty="0" smtClean="0"/>
          </a:p>
          <a:p>
            <a:endParaRPr lang="en-US" sz="4400" dirty="0" smtClean="0"/>
          </a:p>
          <a:p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242" t="8030" r="13198" b="13847"/>
          <a:stretch/>
        </p:blipFill>
        <p:spPr>
          <a:xfrm>
            <a:off x="6923208" y="130045"/>
            <a:ext cx="2131127" cy="16149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304" y="1800227"/>
            <a:ext cx="2524031" cy="16845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9194"/>
          <a:stretch/>
        </p:blipFill>
        <p:spPr>
          <a:xfrm>
            <a:off x="6847348" y="3410012"/>
            <a:ext cx="2220792" cy="18522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8626" r="14615" b="18779"/>
          <a:stretch/>
        </p:blipFill>
        <p:spPr>
          <a:xfrm>
            <a:off x="6514239" y="5013365"/>
            <a:ext cx="2540096" cy="179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02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8652" y="274638"/>
            <a:ext cx="4417783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IT administration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22066"/>
            <a:ext cx="8229600" cy="444610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Examples of projects a IT administrator might work on include:</a:t>
            </a:r>
          </a:p>
          <a:p>
            <a:r>
              <a:rPr lang="en-US" dirty="0" smtClean="0"/>
              <a:t>Install, upgrade and fix PCs and servers</a:t>
            </a:r>
          </a:p>
          <a:p>
            <a:r>
              <a:rPr lang="en-US" dirty="0" smtClean="0"/>
              <a:t>Help users with problems</a:t>
            </a:r>
          </a:p>
          <a:p>
            <a:r>
              <a:rPr lang="en-US" dirty="0" smtClean="0"/>
              <a:t>Design and install wired and WIFI networks</a:t>
            </a:r>
          </a:p>
          <a:p>
            <a:r>
              <a:rPr lang="en-US" dirty="0" smtClean="0"/>
              <a:t>Manage server backups</a:t>
            </a:r>
          </a:p>
          <a:p>
            <a:r>
              <a:rPr lang="en-US" dirty="0" smtClean="0"/>
              <a:t>Manage firewalls, routers, anti-virus and security matters.</a:t>
            </a:r>
          </a:p>
          <a:p>
            <a:r>
              <a:rPr lang="en-US" dirty="0" smtClean="0"/>
              <a:t>Manage server-based applications – email, web, database.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6826"/>
          <a:stretch/>
        </p:blipFill>
        <p:spPr>
          <a:xfrm>
            <a:off x="187590" y="178963"/>
            <a:ext cx="2117470" cy="17400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8242" t="8030" r="13198" b="13847"/>
          <a:stretch/>
        </p:blipFill>
        <p:spPr>
          <a:xfrm>
            <a:off x="6336435" y="94506"/>
            <a:ext cx="2807565" cy="212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119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Development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Examples of projects a computer scientist might work on include:</a:t>
            </a:r>
          </a:p>
          <a:p>
            <a:r>
              <a:rPr lang="en-US" dirty="0" smtClean="0"/>
              <a:t>Computer games and graphics</a:t>
            </a:r>
          </a:p>
          <a:p>
            <a:r>
              <a:rPr lang="en-US" dirty="0"/>
              <a:t>S</a:t>
            </a:r>
            <a:r>
              <a:rPr lang="en-US" dirty="0" smtClean="0"/>
              <a:t>earch engines</a:t>
            </a:r>
          </a:p>
          <a:p>
            <a:r>
              <a:rPr lang="en-US" dirty="0" smtClean="0"/>
              <a:t>Mobile applications</a:t>
            </a:r>
          </a:p>
          <a:p>
            <a:r>
              <a:rPr lang="en-US" dirty="0"/>
              <a:t>W</a:t>
            </a:r>
            <a:r>
              <a:rPr lang="en-US" dirty="0" smtClean="0"/>
              <a:t>eb applications</a:t>
            </a:r>
          </a:p>
          <a:p>
            <a:r>
              <a:rPr lang="en-US" dirty="0" smtClean="0"/>
              <a:t>Operating systems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599" y="3620673"/>
            <a:ext cx="4633061" cy="309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95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Manager Administrator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68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Examples of projects a DBA might work on include: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468" y="2458814"/>
            <a:ext cx="4789532" cy="43991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9163" y="2808527"/>
            <a:ext cx="41653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Accounting, inventory, payroll, sales force applications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Analyze data from a range of sources, including click streams, sensors, social media posts, transactions, log files and GPS plots.</a:t>
            </a:r>
          </a:p>
        </p:txBody>
      </p:sp>
    </p:spTree>
    <p:extLst>
      <p:ext uri="{BB962C8B-B14F-4D97-AF65-F5344CB8AC3E}">
        <p14:creationId xmlns:p14="http://schemas.microsoft.com/office/powerpoint/2010/main" val="2850387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Computer Engineering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Examples of projects a computer engineer might work on include:</a:t>
            </a:r>
          </a:p>
          <a:p>
            <a:r>
              <a:rPr lang="en-US" dirty="0" smtClean="0"/>
              <a:t>Design and create new computers, servers, computer displays, routers, printers, mobile phones etc.</a:t>
            </a:r>
          </a:p>
          <a:p>
            <a:r>
              <a:rPr lang="en-US" dirty="0" smtClean="0"/>
              <a:t>Create computer solutions for companies</a:t>
            </a:r>
          </a:p>
          <a:p>
            <a:r>
              <a:rPr lang="en-US" dirty="0" smtClean="0"/>
              <a:t>Self-driving cars</a:t>
            </a:r>
            <a:endParaRPr lang="en-US" dirty="0" smtClean="0"/>
          </a:p>
          <a:p>
            <a:r>
              <a:rPr lang="en-US" dirty="0" smtClean="0"/>
              <a:t>R</a:t>
            </a:r>
            <a:r>
              <a:rPr lang="en-US" dirty="0" smtClean="0"/>
              <a:t>obotics</a:t>
            </a:r>
          </a:p>
          <a:p>
            <a:r>
              <a:rPr lang="en-US" dirty="0" smtClean="0"/>
              <a:t>Google glass</a:t>
            </a:r>
          </a:p>
          <a:p>
            <a:endParaRPr lang="en-US" dirty="0" smtClean="0"/>
          </a:p>
          <a:p>
            <a:endParaRPr lang="en-US" b="1" dirty="0" smtClean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240" y="4348965"/>
            <a:ext cx="4087898" cy="272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024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Designer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Devloper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115" b="1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8617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Developer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http://cleanvideosearch.com/media/action/yt/watch?videoId=mlfSZChro8E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034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http://cleanvideosearch.com/media/action/yt/watch?videoId=Z9tbEd-7Em0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558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3217</TotalTime>
  <Words>698</Words>
  <Application>Microsoft Macintosh PowerPoint</Application>
  <PresentationFormat>On-screen Show (4:3)</PresentationFormat>
  <Paragraphs>91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Information Technology Careers</vt:lpstr>
      <vt:lpstr>Four broad Information Technology Job Categories</vt:lpstr>
      <vt:lpstr>IT administration projects</vt:lpstr>
      <vt:lpstr>Software Development Projects</vt:lpstr>
      <vt:lpstr>Data Manager Administrator Projects</vt:lpstr>
      <vt:lpstr>Computer Engineering Projects</vt:lpstr>
      <vt:lpstr>Web Designer vs Devloper</vt:lpstr>
      <vt:lpstr>Web Developer</vt:lpstr>
      <vt:lpstr>Computer Programming</vt:lpstr>
      <vt:lpstr>Information Technology</vt:lpstr>
      <vt:lpstr>Database Administrator</vt:lpstr>
      <vt:lpstr>US News Magazine Report</vt:lpstr>
      <vt:lpstr>Required Classes for 5 programs of study at Maricopa County Community Colleges</vt:lpstr>
      <vt:lpstr>Why should you choose programming from the career point of view?</vt:lpstr>
      <vt:lpstr>Why should not you choose Programming from the career point of view?</vt:lpstr>
      <vt:lpstr>Why should you choose Administration from the career point of view?</vt:lpstr>
      <vt:lpstr>Why should not you choose Administration from career point of view?</vt:lpstr>
      <vt:lpstr>You can’t go wrong if you enjoy the work…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Technology Careers</dc:title>
  <dc:creator>Shad David Sluiter</dc:creator>
  <cp:lastModifiedBy>Shad David Sluiter</cp:lastModifiedBy>
  <cp:revision>18</cp:revision>
  <dcterms:created xsi:type="dcterms:W3CDTF">2015-06-16T21:11:45Z</dcterms:created>
  <dcterms:modified xsi:type="dcterms:W3CDTF">2015-06-19T02:48:55Z</dcterms:modified>
</cp:coreProperties>
</file>